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5"/>
  </p:notesMasterIdLst>
  <p:sldIdLst>
    <p:sldId id="264" r:id="rId2"/>
    <p:sldId id="347" r:id="rId3"/>
    <p:sldId id="385" r:id="rId4"/>
    <p:sldId id="257" r:id="rId5"/>
    <p:sldId id="386" r:id="rId6"/>
    <p:sldId id="388" r:id="rId7"/>
    <p:sldId id="389" r:id="rId8"/>
    <p:sldId id="390" r:id="rId9"/>
    <p:sldId id="391" r:id="rId10"/>
    <p:sldId id="392" r:id="rId11"/>
    <p:sldId id="393" r:id="rId12"/>
    <p:sldId id="415" r:id="rId13"/>
    <p:sldId id="394" r:id="rId14"/>
    <p:sldId id="395" r:id="rId15"/>
    <p:sldId id="396" r:id="rId16"/>
    <p:sldId id="399" r:id="rId17"/>
    <p:sldId id="397" r:id="rId18"/>
    <p:sldId id="398" r:id="rId19"/>
    <p:sldId id="402" r:id="rId20"/>
    <p:sldId id="403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1FB32-82A6-4812-80E4-5A0562EB6C9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A7EEE7-7DA6-4A4F-978F-E7EF6E6BA283}">
      <dgm:prSet/>
      <dgm:spPr>
        <a:solidFill>
          <a:schemeClr val="accent4">
            <a:lumMod val="40000"/>
            <a:lumOff val="60000"/>
          </a:schemeClr>
        </a:solidFill>
        <a:ln>
          <a:solidFill>
            <a:srgbClr val="FFFF66"/>
          </a:solidFill>
        </a:ln>
      </dgm:spPr>
      <dgm:t>
        <a:bodyPr/>
        <a:lstStyle/>
        <a:p>
          <a:pPr rtl="0"/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Государственное Общеобразовательное Учреждение</a:t>
          </a:r>
          <a:b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Ярославской Области</a:t>
          </a:r>
          <a:b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«Рыбинская школа-интернат №2»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A3484-0D73-41BD-81D3-F64CB18B52D9}" type="parTrans" cxnId="{AF5A4AD9-4FE4-4FF5-AA4E-DCB80EEF145C}">
      <dgm:prSet/>
      <dgm:spPr/>
      <dgm:t>
        <a:bodyPr/>
        <a:lstStyle/>
        <a:p>
          <a:endParaRPr lang="ru-RU"/>
        </a:p>
      </dgm:t>
    </dgm:pt>
    <dgm:pt modelId="{D8DDCEAC-0F17-495F-AB81-8A47A26AE967}" type="sibTrans" cxnId="{AF5A4AD9-4FE4-4FF5-AA4E-DCB80EEF145C}">
      <dgm:prSet/>
      <dgm:spPr/>
      <dgm:t>
        <a:bodyPr/>
        <a:lstStyle/>
        <a:p>
          <a:endParaRPr lang="ru-RU"/>
        </a:p>
      </dgm:t>
    </dgm:pt>
    <dgm:pt modelId="{0548FBB7-2D7B-479C-A9EC-3E2D67F5C4FE}" type="pres">
      <dgm:prSet presAssocID="{1311FB32-82A6-4812-80E4-5A0562EB6C95}" presName="linearFlow" presStyleCnt="0">
        <dgm:presLayoutVars>
          <dgm:dir/>
          <dgm:resizeHandles val="exact"/>
        </dgm:presLayoutVars>
      </dgm:prSet>
      <dgm:spPr/>
    </dgm:pt>
    <dgm:pt modelId="{9BCAD045-FAA0-42A1-B18C-BF932059CAB6}" type="pres">
      <dgm:prSet presAssocID="{26A7EEE7-7DA6-4A4F-978F-E7EF6E6BA283}" presName="composite" presStyleCnt="0"/>
      <dgm:spPr/>
    </dgm:pt>
    <dgm:pt modelId="{355E688A-BF96-4FF1-B3F8-43A533957871}" type="pres">
      <dgm:prSet presAssocID="{26A7EEE7-7DA6-4A4F-978F-E7EF6E6BA283}" presName="imgShp" presStyleLbl="fgImgPlace1" presStyleIdx="0" presStyleCnt="1" custScaleX="112906" custScaleY="10954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66"/>
          </a:solidFill>
        </a:ln>
      </dgm:spPr>
    </dgm:pt>
    <dgm:pt modelId="{245432F9-EBAC-4F50-A986-58CE1B216CBA}" type="pres">
      <dgm:prSet presAssocID="{26A7EEE7-7DA6-4A4F-978F-E7EF6E6BA283}" presName="txShp" presStyleLbl="node1" presStyleIdx="0" presStyleCnt="1" custScaleX="117558" custScaleY="125976" custLinFactNeighborY="2803">
        <dgm:presLayoutVars>
          <dgm:bulletEnabled val="1"/>
        </dgm:presLayoutVars>
      </dgm:prSet>
      <dgm:spPr/>
    </dgm:pt>
  </dgm:ptLst>
  <dgm:cxnLst>
    <dgm:cxn modelId="{974CEC1C-D0CD-4831-A5B9-8D5CA305BEC0}" type="presOf" srcId="{1311FB32-82A6-4812-80E4-5A0562EB6C95}" destId="{0548FBB7-2D7B-479C-A9EC-3E2D67F5C4FE}" srcOrd="0" destOrd="0" presId="urn:microsoft.com/office/officeart/2005/8/layout/vList3#1"/>
    <dgm:cxn modelId="{A8937E4A-4937-48DE-BE66-A18689FF4823}" type="presOf" srcId="{26A7EEE7-7DA6-4A4F-978F-E7EF6E6BA283}" destId="{245432F9-EBAC-4F50-A986-58CE1B216CBA}" srcOrd="0" destOrd="0" presId="urn:microsoft.com/office/officeart/2005/8/layout/vList3#1"/>
    <dgm:cxn modelId="{AF5A4AD9-4FE4-4FF5-AA4E-DCB80EEF145C}" srcId="{1311FB32-82A6-4812-80E4-5A0562EB6C95}" destId="{26A7EEE7-7DA6-4A4F-978F-E7EF6E6BA283}" srcOrd="0" destOrd="0" parTransId="{044A3484-0D73-41BD-81D3-F64CB18B52D9}" sibTransId="{D8DDCEAC-0F17-495F-AB81-8A47A26AE967}"/>
    <dgm:cxn modelId="{6EE9C5AE-A1A0-47A1-AEDD-0EC6A7EFC960}" type="presParOf" srcId="{0548FBB7-2D7B-479C-A9EC-3E2D67F5C4FE}" destId="{9BCAD045-FAA0-42A1-B18C-BF932059CAB6}" srcOrd="0" destOrd="0" presId="urn:microsoft.com/office/officeart/2005/8/layout/vList3#1"/>
    <dgm:cxn modelId="{7B198B5A-AA2D-45B8-9A3C-F4DC3EE0578F}" type="presParOf" srcId="{9BCAD045-FAA0-42A1-B18C-BF932059CAB6}" destId="{355E688A-BF96-4FF1-B3F8-43A533957871}" srcOrd="0" destOrd="0" presId="urn:microsoft.com/office/officeart/2005/8/layout/vList3#1"/>
    <dgm:cxn modelId="{32F163A8-5E81-4C5B-9DB5-7E89B7564F31}" type="presParOf" srcId="{9BCAD045-FAA0-42A1-B18C-BF932059CAB6}" destId="{245432F9-EBAC-4F50-A986-58CE1B216CB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2F5C48-20BF-4B72-ADBD-6F0D22597547}" type="doc">
      <dgm:prSet loTypeId="urn:microsoft.com/office/officeart/2005/8/layout/hProcess9" loCatId="process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F33ACF8-0F83-40B1-A8A5-7D294CF58E3A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 проведение психолого-педагогической диагностики детей с расстройствами аутистического спектра младшего школьного возраста </a:t>
          </a:r>
        </a:p>
      </dgm:t>
    </dgm:pt>
    <dgm:pt modelId="{969934C7-220F-4C0C-B93B-AF911EAE6A51}" type="parTrans" cxnId="{F6D8AF77-2F17-45C5-A8D1-4E6A2C5B993B}">
      <dgm:prSet/>
      <dgm:spPr/>
      <dgm:t>
        <a:bodyPr/>
        <a:lstStyle/>
        <a:p>
          <a:endParaRPr lang="ru-RU"/>
        </a:p>
      </dgm:t>
    </dgm:pt>
    <dgm:pt modelId="{16DE7E51-5877-4019-A2C1-03C25A480136}" type="sibTrans" cxnId="{F6D8AF77-2F17-45C5-A8D1-4E6A2C5B993B}">
      <dgm:prSet/>
      <dgm:spPr/>
      <dgm:t>
        <a:bodyPr/>
        <a:lstStyle/>
        <a:p>
          <a:endParaRPr lang="ru-RU"/>
        </a:p>
      </dgm:t>
    </dgm:pt>
    <dgm:pt modelId="{8AE3928E-387A-47BB-82E7-6A6B484A2612}" type="pres">
      <dgm:prSet presAssocID="{4D2F5C48-20BF-4B72-ADBD-6F0D22597547}" presName="CompostProcess" presStyleCnt="0">
        <dgm:presLayoutVars>
          <dgm:dir/>
          <dgm:resizeHandles val="exact"/>
        </dgm:presLayoutVars>
      </dgm:prSet>
      <dgm:spPr/>
    </dgm:pt>
    <dgm:pt modelId="{B9AE181B-5DF6-4B92-B0DA-A9C01A34A3AE}" type="pres">
      <dgm:prSet presAssocID="{4D2F5C48-20BF-4B72-ADBD-6F0D22597547}" presName="arrow" presStyleLbl="bgShp" presStyleIdx="0" presStyleCnt="1" custScaleX="105777"/>
      <dgm:spPr/>
    </dgm:pt>
    <dgm:pt modelId="{012A6F79-9CDD-4073-8DBC-1E060ADADA99}" type="pres">
      <dgm:prSet presAssocID="{4D2F5C48-20BF-4B72-ADBD-6F0D22597547}" presName="linearProcess" presStyleCnt="0"/>
      <dgm:spPr/>
    </dgm:pt>
    <dgm:pt modelId="{7B5331F4-CB9E-40E8-9A17-29CBB3DEC48A}" type="pres">
      <dgm:prSet presAssocID="{AF33ACF8-0F83-40B1-A8A5-7D294CF58E3A}" presName="textNode" presStyleLbl="node1" presStyleIdx="0" presStyleCnt="1" custScaleX="134986" custScaleY="90308" custLinFactX="-64439" custLinFactNeighborX="-100000" custLinFactNeighborY="3605">
        <dgm:presLayoutVars>
          <dgm:bulletEnabled val="1"/>
        </dgm:presLayoutVars>
      </dgm:prSet>
      <dgm:spPr/>
    </dgm:pt>
  </dgm:ptLst>
  <dgm:cxnLst>
    <dgm:cxn modelId="{F6D8AF77-2F17-45C5-A8D1-4E6A2C5B993B}" srcId="{4D2F5C48-20BF-4B72-ADBD-6F0D22597547}" destId="{AF33ACF8-0F83-40B1-A8A5-7D294CF58E3A}" srcOrd="0" destOrd="0" parTransId="{969934C7-220F-4C0C-B93B-AF911EAE6A51}" sibTransId="{16DE7E51-5877-4019-A2C1-03C25A480136}"/>
    <dgm:cxn modelId="{9BBB7991-05EC-4C81-8DB6-560D418BAC2A}" type="presOf" srcId="{4D2F5C48-20BF-4B72-ADBD-6F0D22597547}" destId="{8AE3928E-387A-47BB-82E7-6A6B484A2612}" srcOrd="0" destOrd="0" presId="urn:microsoft.com/office/officeart/2005/8/layout/hProcess9"/>
    <dgm:cxn modelId="{149B59C6-83EC-4673-943A-8FFF8768B6E5}" type="presOf" srcId="{AF33ACF8-0F83-40B1-A8A5-7D294CF58E3A}" destId="{7B5331F4-CB9E-40E8-9A17-29CBB3DEC48A}" srcOrd="0" destOrd="0" presId="urn:microsoft.com/office/officeart/2005/8/layout/hProcess9"/>
    <dgm:cxn modelId="{6FB01F30-0342-4B25-8915-2ED4250EA3DA}" type="presParOf" srcId="{8AE3928E-387A-47BB-82E7-6A6B484A2612}" destId="{B9AE181B-5DF6-4B92-B0DA-A9C01A34A3AE}" srcOrd="0" destOrd="0" presId="urn:microsoft.com/office/officeart/2005/8/layout/hProcess9"/>
    <dgm:cxn modelId="{0714AB15-A8AA-4481-BBD1-A47CA860B87C}" type="presParOf" srcId="{8AE3928E-387A-47BB-82E7-6A6B484A2612}" destId="{012A6F79-9CDD-4073-8DBC-1E060ADADA99}" srcOrd="1" destOrd="0" presId="urn:microsoft.com/office/officeart/2005/8/layout/hProcess9"/>
    <dgm:cxn modelId="{25B3D255-78EF-43F6-8311-BAE3AB0246F0}" type="presParOf" srcId="{012A6F79-9CDD-4073-8DBC-1E060ADADA99}" destId="{7B5331F4-CB9E-40E8-9A17-29CBB3DEC48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D30D0-49E9-4180-90D9-F7EB9B3620AF}" type="doc">
      <dgm:prSet loTypeId="urn:microsoft.com/office/officeart/2005/8/layout/hProcess10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FE06058-87D6-47EB-9A22-EEFC8C4FA2A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32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Актуальность</a:t>
          </a:r>
        </a:p>
      </dgm:t>
    </dgm:pt>
    <dgm:pt modelId="{8B6DF7B9-2367-473F-B731-25FBEBFBBEC5}" type="parTrans" cxnId="{C9D222BA-A305-4399-B0E1-8A0FF4EF70EF}">
      <dgm:prSet/>
      <dgm:spPr/>
      <dgm:t>
        <a:bodyPr/>
        <a:lstStyle/>
        <a:p>
          <a:endParaRPr lang="ru-RU"/>
        </a:p>
      </dgm:t>
    </dgm:pt>
    <dgm:pt modelId="{60102D2A-64CB-4944-A386-CAEBCF01DF83}" type="sibTrans" cxnId="{C9D222BA-A305-4399-B0E1-8A0FF4EF70EF}">
      <dgm:prSet/>
      <dgm:spPr/>
      <dgm:t>
        <a:bodyPr/>
        <a:lstStyle/>
        <a:p>
          <a:endParaRPr lang="ru-RU"/>
        </a:p>
      </dgm:t>
    </dgm:pt>
    <dgm:pt modelId="{9B6AE0C0-6796-4DAB-ADB7-24958106FA14}" type="pres">
      <dgm:prSet presAssocID="{DAFD30D0-49E9-4180-90D9-F7EB9B3620AF}" presName="Name0" presStyleCnt="0">
        <dgm:presLayoutVars>
          <dgm:dir/>
          <dgm:resizeHandles val="exact"/>
        </dgm:presLayoutVars>
      </dgm:prSet>
      <dgm:spPr/>
    </dgm:pt>
    <dgm:pt modelId="{ED45830B-5C4A-4431-A03E-8EE8B004EA11}" type="pres">
      <dgm:prSet presAssocID="{7FE06058-87D6-47EB-9A22-EEFC8C4FA2A4}" presName="composite" presStyleCnt="0"/>
      <dgm:spPr/>
    </dgm:pt>
    <dgm:pt modelId="{E3DEB030-3DD2-445B-82B9-F0125D7BACD4}" type="pres">
      <dgm:prSet presAssocID="{7FE06058-87D6-47EB-9A22-EEFC8C4FA2A4}" presName="imagSh" presStyleLbl="bgImgPlace1" presStyleIdx="0" presStyleCnt="1" custFlipVert="1" custScaleX="1096" custScaleY="8309"/>
      <dgm:spPr/>
    </dgm:pt>
    <dgm:pt modelId="{01CE2F3A-51C1-4673-9FD5-7BFA75760236}" type="pres">
      <dgm:prSet presAssocID="{7FE06058-87D6-47EB-9A22-EEFC8C4FA2A4}" presName="txNode" presStyleLbl="node1" presStyleIdx="0" presStyleCnt="1" custLinFactNeighborX="-1295" custLinFactNeighborY="7228">
        <dgm:presLayoutVars>
          <dgm:bulletEnabled val="1"/>
        </dgm:presLayoutVars>
      </dgm:prSet>
      <dgm:spPr/>
    </dgm:pt>
  </dgm:ptLst>
  <dgm:cxnLst>
    <dgm:cxn modelId="{B88A042D-D70C-4D89-89DC-3863805BCA6A}" type="presOf" srcId="{7FE06058-87D6-47EB-9A22-EEFC8C4FA2A4}" destId="{01CE2F3A-51C1-4673-9FD5-7BFA75760236}" srcOrd="0" destOrd="0" presId="urn:microsoft.com/office/officeart/2005/8/layout/hProcess10"/>
    <dgm:cxn modelId="{D0962295-BC79-4938-8DC9-7B2B013377CC}" type="presOf" srcId="{DAFD30D0-49E9-4180-90D9-F7EB9B3620AF}" destId="{9B6AE0C0-6796-4DAB-ADB7-24958106FA14}" srcOrd="0" destOrd="0" presId="urn:microsoft.com/office/officeart/2005/8/layout/hProcess10"/>
    <dgm:cxn modelId="{C9D222BA-A305-4399-B0E1-8A0FF4EF70EF}" srcId="{DAFD30D0-49E9-4180-90D9-F7EB9B3620AF}" destId="{7FE06058-87D6-47EB-9A22-EEFC8C4FA2A4}" srcOrd="0" destOrd="0" parTransId="{8B6DF7B9-2367-473F-B731-25FBEBFBBEC5}" sibTransId="{60102D2A-64CB-4944-A386-CAEBCF01DF83}"/>
    <dgm:cxn modelId="{7B3A5B0B-6B10-450F-9811-B3C87C6FA224}" type="presParOf" srcId="{9B6AE0C0-6796-4DAB-ADB7-24958106FA14}" destId="{ED45830B-5C4A-4431-A03E-8EE8B004EA11}" srcOrd="0" destOrd="0" presId="urn:microsoft.com/office/officeart/2005/8/layout/hProcess10"/>
    <dgm:cxn modelId="{87ACBF16-BE07-4A92-9F62-032C9956D595}" type="presParOf" srcId="{ED45830B-5C4A-4431-A03E-8EE8B004EA11}" destId="{E3DEB030-3DD2-445B-82B9-F0125D7BACD4}" srcOrd="0" destOrd="0" presId="urn:microsoft.com/office/officeart/2005/8/layout/hProcess10"/>
    <dgm:cxn modelId="{BB829900-B47E-40BA-AA47-8A61382C2E4C}" type="presParOf" srcId="{ED45830B-5C4A-4431-A03E-8EE8B004EA11}" destId="{01CE2F3A-51C1-4673-9FD5-7BFA7576023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432F9-EBAC-4F50-A986-58CE1B216CBA}">
      <dsp:nvSpPr>
        <dsp:cNvPr id="0" name=""/>
        <dsp:cNvSpPr/>
      </dsp:nvSpPr>
      <dsp:spPr>
        <a:xfrm rot="10800000">
          <a:off x="1498293" y="230089"/>
          <a:ext cx="6712813" cy="3623792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489" tIns="118110" rIns="220472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Государственное Общеобразовательное Учреждение</a:t>
          </a:r>
          <a:br>
            <a:rPr lang="ru-RU" sz="3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Ярославской Области</a:t>
          </a:r>
          <a:br>
            <a:rPr lang="ru-RU" sz="3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«Рыбинская школа-интернат №2»</a:t>
          </a:r>
          <a:endParaRPr lang="ru-RU" sz="3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04241" y="230089"/>
        <a:ext cx="5806865" cy="3623792"/>
      </dsp:txXfrm>
    </dsp:sp>
    <dsp:sp modelId="{355E688A-BF96-4FF1-B3F8-43A533957871}">
      <dsp:nvSpPr>
        <dsp:cNvPr id="0" name=""/>
        <dsp:cNvSpPr/>
      </dsp:nvSpPr>
      <dsp:spPr>
        <a:xfrm>
          <a:off x="375680" y="385798"/>
          <a:ext cx="3247824" cy="31511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E181B-5DF6-4B92-B0DA-A9C01A34A3AE}">
      <dsp:nvSpPr>
        <dsp:cNvPr id="0" name=""/>
        <dsp:cNvSpPr/>
      </dsp:nvSpPr>
      <dsp:spPr>
        <a:xfrm>
          <a:off x="388692" y="0"/>
          <a:ext cx="6927470" cy="435133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331F4-CB9E-40E8-9A17-29CBB3DEC48A}">
      <dsp:nvSpPr>
        <dsp:cNvPr id="0" name=""/>
        <dsp:cNvSpPr/>
      </dsp:nvSpPr>
      <dsp:spPr>
        <a:xfrm>
          <a:off x="0" y="1452494"/>
          <a:ext cx="7442841" cy="1571842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 проведение психолого-педагогической диагностики детей с расстройствами аутистического спектра младшего школьного возраста </a:t>
          </a:r>
        </a:p>
      </dsp:txBody>
      <dsp:txXfrm>
        <a:off x="76731" y="1529225"/>
        <a:ext cx="7289379" cy="1418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EB030-3DD2-445B-82B9-F0125D7BACD4}">
      <dsp:nvSpPr>
        <dsp:cNvPr id="0" name=""/>
        <dsp:cNvSpPr/>
      </dsp:nvSpPr>
      <dsp:spPr>
        <a:xfrm flipV="1">
          <a:off x="1726512" y="126135"/>
          <a:ext cx="45740" cy="45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E2F3A-51C1-4673-9FD5-7BFA75760236}">
      <dsp:nvSpPr>
        <dsp:cNvPr id="0" name=""/>
        <dsp:cNvSpPr/>
      </dsp:nvSpPr>
      <dsp:spPr>
        <a:xfrm>
          <a:off x="288022" y="243794"/>
          <a:ext cx="4173415" cy="55026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Актуальность</a:t>
          </a:r>
        </a:p>
      </dsp:txBody>
      <dsp:txXfrm>
        <a:off x="304139" y="259911"/>
        <a:ext cx="4141181" cy="51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C7538-ACB8-45A2-9781-97765CA03B34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964BB-CE15-4277-9C5A-A85D35ACF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7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964BB-CE15-4277-9C5A-A85D35ACF12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84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964BB-CE15-4277-9C5A-A85D35ACF12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3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16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1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219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5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7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6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1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1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8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9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4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2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&#1084;&#1099;%20&#1087;&#1088;&#1086;&#1089;&#1090;&#1086;%20&#1076;&#1088;&#1091;&#1075;&#1080;&#1077;.avi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rok.1sept.ru/articles/69244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hyperlink" Target="&#1084;&#1099;%20&#1087;&#1088;&#1086;&#1089;&#1090;&#1086;%20&#1076;&#1088;&#1091;&#1075;&#1080;&#1077;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922582"/>
              </p:ext>
            </p:extLst>
          </p:nvPr>
        </p:nvGraphicFramePr>
        <p:xfrm>
          <a:off x="419100" y="1981200"/>
          <a:ext cx="8586788" cy="392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Содержимое 3" descr="логотип.jp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5181600"/>
            <a:ext cx="13096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53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89BAD-66E8-4FB9-95E8-288335416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7128792" cy="3456384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специальные условия при организации обследования (комфортная среда, привычные для ребенка средства коммуникации); 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убедиться, что ребенок понял задание;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 ребенку достаточное время на обработку информации;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количество повторов инструкций;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 (тестирование) заканчивать на положительной эмоции;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допустить  переутомления при обследовании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12D35E-A9A6-4E12-B6DC-9983D62A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072" y="5388737"/>
            <a:ext cx="1304657" cy="146926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1B38D6D-6F84-F03D-3448-D7C451F0A13C}"/>
              </a:ext>
            </a:extLst>
          </p:cNvPr>
          <p:cNvSpPr/>
          <p:nvPr/>
        </p:nvSpPr>
        <p:spPr>
          <a:xfrm>
            <a:off x="260975" y="116632"/>
            <a:ext cx="6696744" cy="580645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при диагностике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45EE5-295C-7A4A-B1F5-62BAA63A7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175" y="1207330"/>
            <a:ext cx="733531" cy="37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1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D8EC2D-F4F5-42CD-9C93-48C64678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388077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(законных представителей);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и наблюдение;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документации;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продуктивной деятельности (лепка, рисование);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диагностики;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карта аутичного ребёнка (по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К.С.Лебединской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О.С.Никольской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https://urok.1sept.ru/articles/692442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908819-16FB-4601-87E7-0FBB297E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343" y="5388737"/>
            <a:ext cx="1304657" cy="146926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F411EA2-C0E8-DCFB-C55F-FC31577EAF1B}"/>
              </a:ext>
            </a:extLst>
          </p:cNvPr>
          <p:cNvSpPr/>
          <p:nvPr/>
        </p:nvSpPr>
        <p:spPr>
          <a:xfrm>
            <a:off x="435084" y="235992"/>
            <a:ext cx="6696744" cy="580645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диагностика </a:t>
            </a:r>
          </a:p>
        </p:txBody>
      </p:sp>
    </p:spTree>
    <p:extLst>
      <p:ext uri="{BB962C8B-B14F-4D97-AF65-F5344CB8AC3E}">
        <p14:creationId xmlns:p14="http://schemas.microsoft.com/office/powerpoint/2010/main" val="313895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7A6F9-E941-0D05-F8FF-3C39F7DB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CBC8B-D13A-7DBE-3C6B-20D291A15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E7964B-EBDD-F22D-0889-03EFED28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3694" cy="38164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A70A84-97E6-99A5-7E62-80D21D63E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530" y="3356992"/>
            <a:ext cx="6272470" cy="349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9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14F6D7-A8FC-3009-155E-E59CA64280CD}"/>
              </a:ext>
            </a:extLst>
          </p:cNvPr>
          <p:cNvSpPr/>
          <p:nvPr/>
        </p:nvSpPr>
        <p:spPr>
          <a:xfrm>
            <a:off x="251521" y="4941168"/>
            <a:ext cx="7254000" cy="12919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BCF9FE2-D384-68FC-13A8-7D5F6870D473}"/>
              </a:ext>
            </a:extLst>
          </p:cNvPr>
          <p:cNvSpPr/>
          <p:nvPr/>
        </p:nvSpPr>
        <p:spPr>
          <a:xfrm>
            <a:off x="251520" y="3895389"/>
            <a:ext cx="7299791" cy="9737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C9FB87B-A20D-B5F0-9DC7-F2E8BBA16CB9}"/>
              </a:ext>
            </a:extLst>
          </p:cNvPr>
          <p:cNvSpPr/>
          <p:nvPr/>
        </p:nvSpPr>
        <p:spPr>
          <a:xfrm>
            <a:off x="251520" y="2663253"/>
            <a:ext cx="7293973" cy="10537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E346A81-9CE7-838A-528A-B91396BD30FA}"/>
              </a:ext>
            </a:extLst>
          </p:cNvPr>
          <p:cNvSpPr/>
          <p:nvPr/>
        </p:nvSpPr>
        <p:spPr>
          <a:xfrm>
            <a:off x="251520" y="1378041"/>
            <a:ext cx="7293973" cy="10772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446AA-A2A1-44C1-8117-5132025C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48" y="1556398"/>
            <a:ext cx="7058745" cy="46766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психологического анамнеза, семейного анамнеза, медицинского и педагогического.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нарушений эмоционально- волевой сферы по О.С. Никольской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ТРЕТИЙ ЭТАП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особенностей познавательной сферы ребенка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 диагностики  и рекомендаций заключения ПМПК для создания специальных образовательных условий и разработки ИОП или СИПР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4B079B-FE75-C665-8F83-9C3A12082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343" y="5388737"/>
            <a:ext cx="1304657" cy="146926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3B9C373-44F6-1BB3-5FDA-A1292B943D62}"/>
              </a:ext>
            </a:extLst>
          </p:cNvPr>
          <p:cNvSpPr/>
          <p:nvPr/>
        </p:nvSpPr>
        <p:spPr>
          <a:xfrm>
            <a:off x="323528" y="402373"/>
            <a:ext cx="6696744" cy="580645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97658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7E515F-4464-8320-7BB5-6A0F4BE65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92152"/>
            <a:ext cx="7488832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Направлена на образование детей с учетом уровня их психофизического развития и индивидуальных образовательных потребностей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программы- обретение обучающимися тех жизненных компетенций, которые позволят ему достичь максимально возможной самостоятельности в  решении повседневных жизненных задач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5C18DC-8990-0A1C-64A4-2679AB7D4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073" y="5388737"/>
            <a:ext cx="1304657" cy="146926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400AB9F-46FA-6B4A-AB13-FE642ACE23C8}"/>
              </a:ext>
            </a:extLst>
          </p:cNvPr>
          <p:cNvSpPr/>
          <p:nvPr/>
        </p:nvSpPr>
        <p:spPr>
          <a:xfrm>
            <a:off x="323528" y="116632"/>
            <a:ext cx="6768752" cy="1584176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СИПР - специальная индивидуальная программа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3130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15BE0D-D9AE-2107-5632-540C9C7F3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класса и/или предмета;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музыки;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адаптивной физкультуры;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 логопед;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учитель-дефектолог;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и другие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90160C-907F-0E06-E70B-742C83E4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072" y="5396039"/>
            <a:ext cx="1304657" cy="146926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488C653-FDF7-BEA4-1933-B68D69DFD45B}"/>
              </a:ext>
            </a:extLst>
          </p:cNvPr>
          <p:cNvSpPr/>
          <p:nvPr/>
        </p:nvSpPr>
        <p:spPr>
          <a:xfrm>
            <a:off x="188561" y="116632"/>
            <a:ext cx="6768752" cy="1152128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участвующие в разработке и реализации СИПР</a:t>
            </a:r>
          </a:p>
        </p:txBody>
      </p:sp>
    </p:spTree>
    <p:extLst>
      <p:ext uri="{BB962C8B-B14F-4D97-AF65-F5344CB8AC3E}">
        <p14:creationId xmlns:p14="http://schemas.microsoft.com/office/powerpoint/2010/main" val="352800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31A883-1F55-7F68-FC2E-6DA87E08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1700808"/>
            <a:ext cx="7704855" cy="3880773"/>
          </a:xfrm>
        </p:spPr>
        <p:txBody>
          <a:bodyPr>
            <a:normAutofit/>
          </a:bodyPr>
          <a:lstStyle/>
          <a:p>
            <a:pPr marL="595630" marR="366395" indent="0" algn="just">
              <a:lnSpc>
                <a:spcPct val="96000"/>
              </a:lnSpc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концу первой четверти СИПР должна быть разработана и согласована с родителями (законными представителями) обучающегося</a:t>
            </a:r>
          </a:p>
          <a:p>
            <a:pPr marL="595630" marR="366395" indent="0" algn="just">
              <a:lnSpc>
                <a:spcPct val="96000"/>
              </a:lnSpc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Образовательная организация устанавливает сроки, в которые должна быть разработана СИПР для вновь поступившего обучающегося. Однако опыт показывает, что период разработки, оформления и согласования с родителями СИПР может осуществляться до конца первой четверти. Для обучающихся, продолжающих обучение, СИПР разрабатывается, оформляется и согласовывается в течение месяца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C67EEB-B9D8-23A0-73CB-DE5CEBB05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072" y="5445224"/>
            <a:ext cx="1304657" cy="146926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DE68798-C807-6B86-E0D0-672A35A03F83}"/>
              </a:ext>
            </a:extLst>
          </p:cNvPr>
          <p:cNvSpPr/>
          <p:nvPr/>
        </p:nvSpPr>
        <p:spPr>
          <a:xfrm>
            <a:off x="1115616" y="404664"/>
            <a:ext cx="5400600" cy="648072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разработки СИПР </a:t>
            </a:r>
          </a:p>
        </p:txBody>
      </p:sp>
    </p:spTree>
    <p:extLst>
      <p:ext uri="{BB962C8B-B14F-4D97-AF65-F5344CB8AC3E}">
        <p14:creationId xmlns:p14="http://schemas.microsoft.com/office/powerpoint/2010/main" val="230154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B7AD18-DBA3-E3B7-A5D3-BB7B91B4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35" y="1521351"/>
            <a:ext cx="7346777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освоения СИПР происходит в ходе текущей, промежуточной и итоговой аттестации обучающегося. Для организации аттестации обучающихся применяется метод экспертной оценки (на междисциплинарной основе). Задачей экспертной группы является выработка согласованной оценки достижений ребенка в сфере жизненных компетенций. В оценке результатов обучения участвуют родители (законные представители) обучающегося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текущей, промежуточной и итоговой аттестации обучающихся регулируется соответствующим локальным актом Организации</a:t>
            </a:r>
          </a:p>
          <a:p>
            <a:pPr marL="0" indent="0" algn="just">
              <a:buNone/>
            </a:pPr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47DE3F-69A4-9249-7DC8-E8B98C100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073" y="5388737"/>
            <a:ext cx="1304657" cy="146926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EE51002-2172-BDBF-D682-69789145416F}"/>
              </a:ext>
            </a:extLst>
          </p:cNvPr>
          <p:cNvSpPr/>
          <p:nvPr/>
        </p:nvSpPr>
        <p:spPr>
          <a:xfrm>
            <a:off x="1331640" y="332656"/>
            <a:ext cx="5400600" cy="648072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освоения СИПР</a:t>
            </a:r>
          </a:p>
        </p:txBody>
      </p:sp>
    </p:spTree>
    <p:extLst>
      <p:ext uri="{BB962C8B-B14F-4D97-AF65-F5344CB8AC3E}">
        <p14:creationId xmlns:p14="http://schemas.microsoft.com/office/powerpoint/2010/main" val="236045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F8BCCE-C20C-E1F8-620F-148C374B9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88840"/>
            <a:ext cx="7490793" cy="3880773"/>
          </a:xfrm>
        </p:spPr>
        <p:txBody>
          <a:bodyPr/>
          <a:lstStyle/>
          <a:p>
            <a:pPr algn="just"/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психолого-педагогического обследование;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актуального развития;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возможностей;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содержания обучения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B5269E-0804-9C02-580C-E2C621F2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337" y="5388737"/>
            <a:ext cx="1304657" cy="146926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0D00C56-C4F8-5FDA-BB51-839C6E2317FD}"/>
              </a:ext>
            </a:extLst>
          </p:cNvPr>
          <p:cNvSpPr/>
          <p:nvPr/>
        </p:nvSpPr>
        <p:spPr>
          <a:xfrm>
            <a:off x="434684" y="154409"/>
            <a:ext cx="6696744" cy="1584176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развития обучающегося в начале 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45930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7FE65E-E56A-0400-7F6F-6637BB533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83311"/>
            <a:ext cx="7776864" cy="489654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Текущая аттестация проводится в форме мониторинга в конце каждого полугодия. В ходе текущей аттестации оценивается уровень самостоятельности обучающихся при выполнении ими осваиваемых действий, внесенных в СИПР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баллов не подразумевает оценку качества освоения учебного материала (как при выставлении традиционной школьной отметки). Оценивается уровень освоения обучающимся действий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Низкий балл не означает некачественный уровень образования, он сигнализирует о наличии серьезных функциональных ограничений у обучающегося, обусловленных тяжёлыми нарушениями его психофизического развития. При проведении мониторинга соответствующие баллы вносятся в СИПР напротив запланированных ожидаемых результатов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реакции на воздействие является комплексной, включающей не только формальное оценивание проявляемых эмоций, двигательной активности, а их содержательный контекст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98CDF50-CECA-6A2E-A5C6-C71127B58E4E}"/>
              </a:ext>
            </a:extLst>
          </p:cNvPr>
          <p:cNvSpPr/>
          <p:nvPr/>
        </p:nvSpPr>
        <p:spPr>
          <a:xfrm>
            <a:off x="323528" y="260648"/>
            <a:ext cx="6696744" cy="732251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диагностика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95C545-0227-86D6-8583-2195E8CAF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343" y="5445224"/>
            <a:ext cx="130465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3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864053"/>
              </p:ext>
            </p:extLst>
          </p:nvPr>
        </p:nvGraphicFramePr>
        <p:xfrm>
          <a:off x="611560" y="1124744"/>
          <a:ext cx="770485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5380239"/>
            <a:ext cx="13049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288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1AA7A1-5AAF-091E-716E-B24B73CB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4" y="1442848"/>
            <a:ext cx="7634809" cy="46805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Промежуточная аттестация проводится в конце учебного года (после текущей аттестации за 2-ое полугодие) и отражает итоги учебного года. Основой служит анализ предметных и личностных результатов образования ребёнка. Члены экспертной группы представляют результаты анализа в характеристике, которая отражает: что обучающийся знает и умеет на конец учебного периода по предметам и коррекционным курсам, включенным в его СИПР; что из полученных знаний и умений он применяет на практике; насколько активно, адекватно и самостоятельно он их применяет. Таким образом, составляется развернутая характеристика учебной деятельности обучающегося, оценивается динамика развития его жизненных компетенций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работе экспертной группы привлекаются родители (законные представители), которые предоставляют педагогам информацию о применении ребенком полученных знаний и умений в повседневной жизни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FB6C28F-0210-4871-C378-5B94E2699D57}"/>
              </a:ext>
            </a:extLst>
          </p:cNvPr>
          <p:cNvSpPr/>
          <p:nvPr/>
        </p:nvSpPr>
        <p:spPr>
          <a:xfrm>
            <a:off x="205751" y="188640"/>
            <a:ext cx="6696744" cy="732251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диагностика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50118-59EC-9B63-14F0-C10275FEB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560" y="5388737"/>
            <a:ext cx="130465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0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D5C9B1-515E-9DD6-A606-3E6971E8A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342" y="0"/>
            <a:ext cx="4176464" cy="54980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34AC76-F607-1513-65D5-3D57247E3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873" y="0"/>
            <a:ext cx="4094127" cy="54980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AACC07-D460-8BBC-9041-7DBF68644A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82" t="17851"/>
          <a:stretch/>
        </p:blipFill>
        <p:spPr>
          <a:xfrm>
            <a:off x="-53957" y="4653136"/>
            <a:ext cx="5418045" cy="22944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73A852-F763-4D3F-EF44-D71B4E59F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343" y="5376161"/>
            <a:ext cx="130465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83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9579356-D7DB-8647-182E-8117F3CAC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1592796"/>
            <a:ext cx="7488831" cy="3672408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внешний вид (особенности внешности, особенности  физического развития);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вошел в кабинет;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r>
              <a:rPr lang="ru-RU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kumimoji="0" lang="ru-RU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еняется</a:t>
            </a: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 выражение лица;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реакция на незнакомых людей;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передвигается по кабинету;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заинтересовался;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адаптировался ли к новой ситуации и за какое время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21AE63A-DFCA-2287-04D7-070AAC445CD6}"/>
              </a:ext>
            </a:extLst>
          </p:cNvPr>
          <p:cNvSpPr/>
          <p:nvPr/>
        </p:nvSpPr>
        <p:spPr>
          <a:xfrm>
            <a:off x="539552" y="260648"/>
            <a:ext cx="6696744" cy="1152128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Наблюдение или аудио - визуальная диагностика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59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0DC1DD-ED8A-21D9-B21C-CCE2B27D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8613"/>
            <a:ext cx="6489768" cy="3880773"/>
          </a:xfrm>
        </p:spPr>
        <p:txBody>
          <a:bodyPr/>
          <a:lstStyle/>
          <a:p>
            <a:pPr algn="just" defTabSz="914400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  <a:buSzTx/>
              <a:buFontTx/>
              <a:buChar char="►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оценка коммуникативных возможностей составляется из определённых пунктов исходя из речевых особенностей ребенка (говорящий или неговорящий)</a:t>
            </a:r>
            <a:endParaRPr lang="ru-RU" sz="22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SzTx/>
              <a:buFontTx/>
              <a:buChar char="►"/>
              <a:tabLst/>
              <a:defRPr/>
            </a:pPr>
            <a:r>
              <a:rPr kumimoji="0" lang="ru-RU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налаживание взаимоотношения с ребенком (спросить, рассказать, поговорить – речевой контакт, дотронутся - например подержать за руку – тактильный контакт) </a:t>
            </a:r>
            <a:endParaRPr kumimoji="0" lang="ru-RU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1A0E56A-A2CE-30C2-A78E-DD84439F440A}"/>
              </a:ext>
            </a:extLst>
          </p:cNvPr>
          <p:cNvSpPr/>
          <p:nvPr/>
        </p:nvSpPr>
        <p:spPr>
          <a:xfrm>
            <a:off x="539552" y="291540"/>
            <a:ext cx="6696744" cy="1152128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ru-RU" sz="32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Оценка коммуникативных навыков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48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6AB03B-BCF1-9404-C036-674A2D23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59"/>
            <a:ext cx="6500194" cy="2939322"/>
          </a:xfrm>
        </p:spPr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Char char="►"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общий эмоциональный фон (те эмоции, в которых ребенок находиться долгое время на протяжении всего дня); </a:t>
            </a:r>
            <a:endParaRPr lang="ru-RU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>
              <a:buFont typeface="Times New Roman" panose="02020603050405020304" pitchFamily="18" charset="0"/>
              <a:buChar char="►"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какие эмоции преобладают;  </a:t>
            </a:r>
          </a:p>
          <a:p>
            <a:pPr>
              <a:buFont typeface="Times New Roman" panose="02020603050405020304" pitchFamily="18" charset="0"/>
              <a:buChar char="►"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эмоциональная переключаемость; </a:t>
            </a:r>
            <a:endParaRPr lang="ru-RU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>
              <a:buFont typeface="Times New Roman" panose="02020603050405020304" pitchFamily="18" charset="0"/>
              <a:buChar char="►"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эмоциональные проявления (как ярко он проявляет эмоции); </a:t>
            </a:r>
            <a:endParaRPr lang="ru-RU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>
              <a:buFont typeface="Times New Roman" panose="02020603050405020304" pitchFamily="18" charset="0"/>
              <a:buChar char="►"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проверяется осознанием своих эмоций и понимание чужих эмоций;</a:t>
            </a:r>
          </a:p>
          <a:p>
            <a:pPr>
              <a:buFont typeface="Times New Roman" panose="02020603050405020304" pitchFamily="18" charset="0"/>
              <a:buChar char="►"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проверяется созданием ситуации успеха и неудач</a:t>
            </a:r>
            <a:endParaRPr lang="ru-RU" sz="2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DEED20-7621-8CA4-6524-18CFD237C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451">
            <a:off x="1228899" y="4305652"/>
            <a:ext cx="2011360" cy="23416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E54FA5-BE58-1D7A-1F50-CE8A9A2F7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3" t="9650"/>
          <a:stretch/>
        </p:blipFill>
        <p:spPr>
          <a:xfrm rot="239944">
            <a:off x="4659851" y="4297595"/>
            <a:ext cx="1989439" cy="229206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EB4BAFF-851E-B207-CE19-F532DE5A2357}"/>
              </a:ext>
            </a:extLst>
          </p:cNvPr>
          <p:cNvSpPr/>
          <p:nvPr/>
        </p:nvSpPr>
        <p:spPr>
          <a:xfrm>
            <a:off x="323528" y="157457"/>
            <a:ext cx="6696744" cy="1111302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Оценка эмоционального развития и поведения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27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23BDA9-ADB2-EC35-F5AA-D4F170ADA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908720"/>
            <a:ext cx="6347714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моторика (ползает, ходит, прыгает на двух ногах, на одной);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движений, особенности зрительно–моторной координации;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мануальные предпочтения (право/леворукость), есть ли пересечение средней линии тела руками или ногами, двуручная деятельность;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(берет мелкие предметы, режет ножницами, держит карандаш, кисточку);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речедвигательные особенности	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1455C5-FBB1-BA9B-8F52-130338CB9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3" y="4282987"/>
            <a:ext cx="1649685" cy="25203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A0796A-8339-E5E8-6D36-8040E942C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58" y="4288026"/>
            <a:ext cx="1553929" cy="24988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19E73F-E910-7EFA-A9CA-D8E68610A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00" y="4282986"/>
            <a:ext cx="1866710" cy="24889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390B97-1D84-811C-F66B-CAFAC6DED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60" y="4282986"/>
            <a:ext cx="1583875" cy="248894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6ED771-1DF7-9F31-682D-7130E4F57D7E}"/>
              </a:ext>
            </a:extLst>
          </p:cNvPr>
          <p:cNvSpPr/>
          <p:nvPr/>
        </p:nvSpPr>
        <p:spPr>
          <a:xfrm>
            <a:off x="609598" y="86067"/>
            <a:ext cx="6347714" cy="750645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Оценка </a:t>
            </a:r>
            <a:r>
              <a:rPr lang="ru-RU" sz="3200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двигательного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развития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57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F9896A-D055-206F-911C-88026E8F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70" y="1488613"/>
            <a:ext cx="6347714" cy="388077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пищи	</a:t>
            </a:r>
          </a:p>
          <a:p>
            <a:pPr>
              <a:buClr>
                <a:schemeClr val="accent2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 – гигиенические навыки	</a:t>
            </a:r>
          </a:p>
          <a:p>
            <a:pPr>
              <a:buClr>
                <a:schemeClr val="accent2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раздевание - одевание	</a:t>
            </a:r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0819C70-6FCA-1C3D-F0B5-2B8B2D0E8602}"/>
              </a:ext>
            </a:extLst>
          </p:cNvPr>
          <p:cNvSpPr/>
          <p:nvPr/>
        </p:nvSpPr>
        <p:spPr>
          <a:xfrm>
            <a:off x="593770" y="330758"/>
            <a:ext cx="6347714" cy="1182693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Оценка</a:t>
            </a:r>
            <a:r>
              <a:rPr lang="ru-RU" sz="3200" kern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навыков самообслуживания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3524E9-DB8E-FA2C-27CA-0B43B98A6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36" y="2420889"/>
            <a:ext cx="2427735" cy="3236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5461CE-C0B4-0AF8-5B81-8D69B7435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0" y="2996952"/>
            <a:ext cx="2427734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41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F729C8-B1B5-5178-9101-DC212FAEF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8640"/>
            <a:ext cx="6561777" cy="6408712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endParaRPr lang="ru-RU" sz="2000" kern="0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endParaRPr lang="ru-RU" sz="2000" kern="0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buClr>
                <a:schemeClr val="accent2"/>
              </a:buClr>
              <a:buSzTx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слухового восприятия</a:t>
            </a:r>
            <a:endParaRPr lang="ru-RU" sz="2000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осязательного восприятия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оценка пространственной ориентировки</a:t>
            </a:r>
          </a:p>
          <a:p>
            <a:pPr defTabSz="914400">
              <a:lnSpc>
                <a:spcPct val="90000"/>
              </a:lnSpc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defRPr/>
            </a:pP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зрительного восприятия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Times New Roman" panose="02020603050405020304" pitchFamily="18" charset="0"/>
              <a:buChar char="►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5D61AB-3706-F885-A538-F4E510F3D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17" y="97539"/>
            <a:ext cx="1546444" cy="2088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73D851-DE76-CC9C-BDC3-F82E1BE28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81" y="229342"/>
            <a:ext cx="1512168" cy="2041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226F3-E87C-AF6E-7E1B-AF42FB08D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42783"/>
            <a:ext cx="1507561" cy="17413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F4B703-2647-C95B-8CB5-1BE18EE49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3381" y="2100831"/>
            <a:ext cx="1513316" cy="20252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AF8EBA-FD16-5461-B722-24FFA26C3B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67" y="4069659"/>
            <a:ext cx="1513316" cy="20143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E3DD95-3A47-5F78-7BA4-85007D9713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533" y="4509120"/>
            <a:ext cx="1513316" cy="22028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0037CB-306A-58A2-9871-F01DF4CD45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93" y="4774936"/>
            <a:ext cx="1426124" cy="182241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58C1BBD-4186-9566-DD7D-81F9A0839B3C}"/>
              </a:ext>
            </a:extLst>
          </p:cNvPr>
          <p:cNvSpPr/>
          <p:nvPr/>
        </p:nvSpPr>
        <p:spPr>
          <a:xfrm>
            <a:off x="391001" y="188640"/>
            <a:ext cx="5314196" cy="648072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восприятия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442548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071E5C-3607-94A6-51AA-DCF91270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46" y="2606153"/>
            <a:ext cx="1755055" cy="13162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D1E3EE-3498-4B3F-2B43-99EA8AEE9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17" y="1293399"/>
            <a:ext cx="1755055" cy="13162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5EC04D-2D0F-3D19-3BEA-92D35C0B0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36" y="3949021"/>
            <a:ext cx="1755054" cy="13162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1C3EF0-4F28-1F8A-96BF-D9324BBDA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264818"/>
            <a:ext cx="1755054" cy="1316291"/>
          </a:xfrm>
          <a:prstGeom prst="rect">
            <a:avLst/>
          </a:prstGeom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id="{CCC2C788-938F-58D4-12F6-ECC98647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94" y="2050504"/>
            <a:ext cx="6347714" cy="439561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соотнесение числа и цифры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различие множеств «один»,</a:t>
            </a:r>
            <a:r>
              <a:rPr lang="ru-RU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«много»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о количестве и</a:t>
            </a:r>
            <a:r>
              <a:rPr lang="ru-RU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счетных операциях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двух групп предметов («больше,</a:t>
            </a:r>
            <a:r>
              <a:rPr lang="ru-RU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меньше, равно/одинаково) </a:t>
            </a:r>
          </a:p>
          <a:p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12B692C-0F3B-53C9-995F-32135719CBAA}"/>
              </a:ext>
            </a:extLst>
          </p:cNvPr>
          <p:cNvSpPr/>
          <p:nvPr/>
        </p:nvSpPr>
        <p:spPr>
          <a:xfrm>
            <a:off x="436927" y="162125"/>
            <a:ext cx="6583345" cy="1015373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Оценка математических представлений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53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DBBE6E-4A3D-7876-917C-4AA82D288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0723" y="944724"/>
            <a:ext cx="1944217" cy="2592289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45E1775F-7088-8FD6-1F28-5C084040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6632"/>
            <a:ext cx="4970513" cy="148443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586116B-6953-C014-68DD-104FBA2D6EE2}"/>
              </a:ext>
            </a:extLst>
          </p:cNvPr>
          <p:cNvSpPr/>
          <p:nvPr/>
        </p:nvSpPr>
        <p:spPr>
          <a:xfrm>
            <a:off x="971600" y="260648"/>
            <a:ext cx="5968311" cy="720080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речи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3564DE-0F23-F725-9FC8-728C5B205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9" y="3455652"/>
            <a:ext cx="2283718" cy="30449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D6265-F0B7-8BCE-4044-F4701AE8D1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02" y="1960176"/>
            <a:ext cx="2592291" cy="19442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F60790-74E5-6638-802F-336867FF9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21212"/>
          <a:stretch/>
        </p:blipFill>
        <p:spPr>
          <a:xfrm>
            <a:off x="3288399" y="3911843"/>
            <a:ext cx="213841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4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5317C3-9B53-41EB-BB96-B56F82B7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3890393" cy="46085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в мир личных переживаний с ослаблением или потерей контакта с действительностью, утратой интереса к реальности; признак психического расстройства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данным ВОЗ в 2023 году примерно каждый 150-й ребенок в мире страдает РАС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F4DE41-FA32-47BC-ABBB-C155A1E8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167" y="5387280"/>
            <a:ext cx="1304657" cy="14692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A92C41-B19C-A48A-07D9-DB6C5D42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52" y="1664804"/>
            <a:ext cx="2902096" cy="372247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2ED8FA9-DD9C-666B-0EEB-3FC32BCC240A}"/>
              </a:ext>
            </a:extLst>
          </p:cNvPr>
          <p:cNvGrpSpPr/>
          <p:nvPr/>
        </p:nvGrpSpPr>
        <p:grpSpPr>
          <a:xfrm>
            <a:off x="683568" y="479870"/>
            <a:ext cx="6289191" cy="972189"/>
            <a:chOff x="248703" y="204021"/>
            <a:chExt cx="4266780" cy="777040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B15AC3BA-291A-A156-9BCE-B787D803C4F7}"/>
                </a:ext>
              </a:extLst>
            </p:cNvPr>
            <p:cNvSpPr/>
            <p:nvPr/>
          </p:nvSpPr>
          <p:spPr>
            <a:xfrm>
              <a:off x="342068" y="204021"/>
              <a:ext cx="4173415" cy="550261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id="{0FCC738F-A254-8576-D2CE-93D29DD92F47}"/>
                </a:ext>
              </a:extLst>
            </p:cNvPr>
            <p:cNvSpPr txBox="1"/>
            <p:nvPr/>
          </p:nvSpPr>
          <p:spPr>
            <a:xfrm>
              <a:off x="248703" y="463034"/>
              <a:ext cx="4141181" cy="518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АУТИЗМ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[греч. </a:t>
              </a:r>
              <a:r>
                <a:rPr lang="ru-RU" sz="32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autos</a:t>
              </a:r>
              <a:r>
                <a:rPr lang="ru-RU" sz="3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сам]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827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481BE8-9FD2-24DD-553E-AEF658259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02" y="569459"/>
            <a:ext cx="1251709" cy="16689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10506D-F228-9D0B-1812-61645F9AA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0" y="569459"/>
            <a:ext cx="1251709" cy="16689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9413BE-9E73-66D7-B0E3-A5F03643E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612" y="2305118"/>
            <a:ext cx="1796890" cy="14136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8ED33E-C253-8A68-4B5E-ECED2ECB9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77" y="3785452"/>
            <a:ext cx="1870225" cy="14812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FC4C11-3AEF-9DE0-A72D-FAA0DF0C3C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25" y="4462146"/>
            <a:ext cx="1398733" cy="2104482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DFFC6E9F-4B10-F6A8-E5DB-867274616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78" y="1031919"/>
            <a:ext cx="6347714" cy="484535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наглядно-действенное</a:t>
            </a:r>
            <a:r>
              <a:rPr lang="ru-RU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мышление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ru-RU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наглядно-образное</a:t>
            </a:r>
            <a:r>
              <a:rPr lang="ru-RU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мышление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ловесно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-логическое</a:t>
            </a:r>
            <a:r>
              <a:rPr lang="ru-RU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мышление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творческого</a:t>
            </a:r>
            <a:r>
              <a:rPr lang="ru-RU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мышления</a:t>
            </a:r>
            <a:endParaRPr kumimoji="0" lang="ru-RU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DE96BF-7579-A062-A2EA-5203688CF2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51" y="4462146"/>
            <a:ext cx="1478317" cy="210448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1FCA7CC-A9F5-98BD-78EB-E1ACF5465C8A}"/>
              </a:ext>
            </a:extLst>
          </p:cNvPr>
          <p:cNvSpPr/>
          <p:nvPr/>
        </p:nvSpPr>
        <p:spPr>
          <a:xfrm>
            <a:off x="538178" y="84798"/>
            <a:ext cx="5329966" cy="679906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мышления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36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1299F5-F1C8-C977-FE1F-2E9FEF03A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16505"/>
            <a:ext cx="6842722" cy="3880773"/>
          </a:xfrm>
        </p:spPr>
        <p:txBody>
          <a:bodyPr/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о предметах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ближайшего окружения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о себе и</a:t>
            </a:r>
            <a:r>
              <a:rPr lang="ru-RU" dirty="0">
                <a:latin typeface="Arial" panose="020B0604020202020204" pitchFamily="34" charset="0"/>
              </a:rPr>
              <a:t> б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лизком окружении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о явлениях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общественной жизни и 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социальном окружении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о природных явлениях 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мире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BE111F-18B4-E749-1136-636137978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1" y="3922133"/>
            <a:ext cx="1645239" cy="26182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A41F48-E1F3-828A-11FD-A9016A78B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22133"/>
            <a:ext cx="1645240" cy="264015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A2DAA15-AA77-93D3-0583-1650819EA746}"/>
              </a:ext>
            </a:extLst>
          </p:cNvPr>
          <p:cNvSpPr/>
          <p:nvPr/>
        </p:nvSpPr>
        <p:spPr>
          <a:xfrm>
            <a:off x="755576" y="118804"/>
            <a:ext cx="5329966" cy="1077948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представлений об окружающем мире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D7D072-70FA-7249-B21E-79BEBE065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94" y="2663955"/>
            <a:ext cx="1497096" cy="18181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2BA26D-9930-DBAC-FFDE-0BCC6F6EBC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40" y="3980968"/>
            <a:ext cx="2018159" cy="2632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4849BF-B614-D35D-79BD-890982CF36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32" y="4653136"/>
            <a:ext cx="1998293" cy="17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1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33ED0D-4CC0-3009-3DDE-B2C6A7612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56" y="1270000"/>
            <a:ext cx="6347714" cy="3880773"/>
          </a:xfrm>
        </p:spPr>
        <p:txBody>
          <a:bodyPr/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к деятельности</a:t>
            </a:r>
            <a:endParaRPr lang="ru-RU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предметная деятельность</a:t>
            </a:r>
            <a:endParaRPr lang="ru-RU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учебной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деятельность</a:t>
            </a:r>
            <a:endParaRPr lang="ru-RU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продуктивная деятельность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(ИЗО, конструирование)</a:t>
            </a:r>
            <a:endParaRPr lang="ru-RU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16CE204-4BDC-D7D4-6A96-D7D526072C9C}"/>
              </a:ext>
            </a:extLst>
          </p:cNvPr>
          <p:cNvSpPr/>
          <p:nvPr/>
        </p:nvSpPr>
        <p:spPr>
          <a:xfrm>
            <a:off x="612296" y="404664"/>
            <a:ext cx="6407975" cy="576064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деятельности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2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D7713-1A7E-492A-8935-FE7E3EBF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8D679C-07C7-40B5-8566-AEAB9952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NewRomanPSMT"/>
              </a:rPr>
              <a:t>Главная задача всех  педагогов, работающих с данной категорией детей   – помочь ребенку-аутисту адаптироваться к окружающему миру  с перспективой дальнейшей социализации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084F16-C760-4F60-8DB1-E2E1AB153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" y="3422887"/>
            <a:ext cx="4464967" cy="35969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B78BA0-26BE-47B9-83D5-2DEA99E13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935" y="3429000"/>
            <a:ext cx="445046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 descr="https://top-fon.com/uploads/posts/2023-01/1674928435_top-fon-com-p-fon-slaida-dlya-prezentatsii-po-fizike-1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4" name="AutoShape 8" descr="https://top-fon.com/uploads/posts/2023-01/1674928435_top-fon-com-p-fon-slaida-dlya-prezentatsii-po-fizike-1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6" name="AutoShape 10" descr="https://top-fon.com/uploads/posts/2023-01/1674928435_top-fon-com-p-fon-slaida-dlya-prezentatsii-po-fizike-1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8" name="AutoShape 12" descr="https://top-fon.com/uploads/posts/2023-01/1674928435_top-fon-com-p-fon-slaida-dlya-prezentatsii-po-fizike-1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AutoShape 2" descr="https://top-fon.com/uploads/posts/2023-01/1674928435_top-fon-com-p-fon-slaida-dlya-prezentatsii-po-fizike-1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Содержимое 3" descr="логотип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4312" y="5387975"/>
            <a:ext cx="13096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0788309"/>
              </p:ext>
            </p:extLst>
          </p:nvPr>
        </p:nvGraphicFramePr>
        <p:xfrm>
          <a:off x="1835696" y="363897"/>
          <a:ext cx="4857552" cy="88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D54724-8854-94E7-3F31-D4BCF2DA7F06}"/>
              </a:ext>
            </a:extLst>
          </p:cNvPr>
          <p:cNvSpPr txBox="1"/>
          <p:nvPr/>
        </p:nvSpPr>
        <p:spPr>
          <a:xfrm>
            <a:off x="408845" y="1244315"/>
            <a:ext cx="8847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1D7DF-7666-1BB6-17CB-F948AD7C3E17}"/>
              </a:ext>
            </a:extLst>
          </p:cNvPr>
          <p:cNvSpPr txBox="1"/>
          <p:nvPr/>
        </p:nvSpPr>
        <p:spPr>
          <a:xfrm>
            <a:off x="150706" y="1916832"/>
            <a:ext cx="8640960" cy="246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возрастающее количество детей с РАС;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точного определения зоны актуального развития;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о</a:t>
            </a:r>
            <a:r>
              <a:rPr lang="ru-RU" sz="200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+mn-ea"/>
              </a:rPr>
              <a:t>блегчение течения основного заболевания;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упущения сензитивных периодов развития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CC173B93-2A87-39A9-656B-14B06D3A9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8724" y="4775902"/>
            <a:ext cx="402371" cy="4267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CF8C43-E535-4862-BFF0-04A880707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343" y="5395982"/>
            <a:ext cx="1304657" cy="146926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B715035-D0CB-AF90-ACE8-3620EB700F03}"/>
              </a:ext>
            </a:extLst>
          </p:cNvPr>
          <p:cNvGrpSpPr/>
          <p:nvPr/>
        </p:nvGrpSpPr>
        <p:grpSpPr>
          <a:xfrm>
            <a:off x="1352724" y="366749"/>
            <a:ext cx="5451523" cy="575804"/>
            <a:chOff x="342068" y="204021"/>
            <a:chExt cx="4173415" cy="55026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CF13AFE9-BD33-6AB7-FFE3-565ACF05AFF0}"/>
                </a:ext>
              </a:extLst>
            </p:cNvPr>
            <p:cNvSpPr/>
            <p:nvPr/>
          </p:nvSpPr>
          <p:spPr>
            <a:xfrm>
              <a:off x="342068" y="204021"/>
              <a:ext cx="4173415" cy="550261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EDAE988B-4877-EDF6-92F1-090ABFC7457E}"/>
                </a:ext>
              </a:extLst>
            </p:cNvPr>
            <p:cNvSpPr txBox="1"/>
            <p:nvPr/>
          </p:nvSpPr>
          <p:spPr>
            <a:xfrm>
              <a:off x="358185" y="220138"/>
              <a:ext cx="4141181" cy="518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0A1B2F8-4ADC-7468-2596-DFEB3D84BBA5}"/>
              </a:ext>
            </a:extLst>
          </p:cNvPr>
          <p:cNvSpPr txBox="1"/>
          <p:nvPr/>
        </p:nvSpPr>
        <p:spPr>
          <a:xfrm>
            <a:off x="1352724" y="359026"/>
            <a:ext cx="525658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диагностики   РАС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52C3F3-7633-F13E-51F2-7BB434FB41E3}"/>
              </a:ext>
            </a:extLst>
          </p:cNvPr>
          <p:cNvSpPr/>
          <p:nvPr/>
        </p:nvSpPr>
        <p:spPr>
          <a:xfrm>
            <a:off x="602361" y="1482087"/>
            <a:ext cx="2684120" cy="13022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выявление детей с подозрением на РАС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8316BEF-827D-73D1-6DBB-619C697974D4}"/>
              </a:ext>
            </a:extLst>
          </p:cNvPr>
          <p:cNvSpPr/>
          <p:nvPr/>
        </p:nvSpPr>
        <p:spPr>
          <a:xfrm>
            <a:off x="2172521" y="3342509"/>
            <a:ext cx="2757388" cy="13853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комплексная психолого-медико-педагогическая диагностика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68654A7-805B-8773-D979-429AD4CBB5C9}"/>
              </a:ext>
            </a:extLst>
          </p:cNvPr>
          <p:cNvSpPr/>
          <p:nvPr/>
        </p:nvSpPr>
        <p:spPr>
          <a:xfrm>
            <a:off x="4331444" y="5260339"/>
            <a:ext cx="2757388" cy="13543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постановка медицинского диагноза</a:t>
            </a:r>
          </a:p>
          <a:p>
            <a:pPr algn="ctr"/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0D51B9CC-6475-4252-5C82-5D17E2BF0C88}"/>
              </a:ext>
            </a:extLst>
          </p:cNvPr>
          <p:cNvSpPr/>
          <p:nvPr/>
        </p:nvSpPr>
        <p:spPr>
          <a:xfrm rot="2874119">
            <a:off x="3112603" y="2945991"/>
            <a:ext cx="501217" cy="1707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изогнутая вправо 1">
            <a:extLst>
              <a:ext uri="{FF2B5EF4-FFF2-40B4-BE49-F238E27FC236}">
                <a16:creationId xmlns:a16="http://schemas.microsoft.com/office/drawing/2014/main" id="{0335F73E-0C32-08F6-83CE-5683061EB995}"/>
              </a:ext>
            </a:extLst>
          </p:cNvPr>
          <p:cNvSpPr/>
          <p:nvPr/>
        </p:nvSpPr>
        <p:spPr>
          <a:xfrm rot="18505476">
            <a:off x="1524890" y="2594728"/>
            <a:ext cx="1295262" cy="463267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B50D72E-C88C-2D64-F6EA-FB3B97DE8753}"/>
              </a:ext>
            </a:extLst>
          </p:cNvPr>
          <p:cNvSpPr/>
          <p:nvPr/>
        </p:nvSpPr>
        <p:spPr>
          <a:xfrm>
            <a:off x="365514" y="470050"/>
            <a:ext cx="6696744" cy="1080121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FEA22-83B3-47EC-8567-C99188D9A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072" y="5388737"/>
            <a:ext cx="1304657" cy="1469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AF2E6E-65D7-2488-3676-9CEF61B9A42F}"/>
              </a:ext>
            </a:extLst>
          </p:cNvPr>
          <p:cNvSpPr txBox="1"/>
          <p:nvPr/>
        </p:nvSpPr>
        <p:spPr>
          <a:xfrm>
            <a:off x="539552" y="470050"/>
            <a:ext cx="671925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  ГОУ ЯО «Рыбинская школа-интернат №2»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670BD70-BBFF-19B7-77D4-AFF785AB7447}"/>
              </a:ext>
            </a:extLst>
          </p:cNvPr>
          <p:cNvSpPr/>
          <p:nvPr/>
        </p:nvSpPr>
        <p:spPr>
          <a:xfrm>
            <a:off x="107504" y="2996952"/>
            <a:ext cx="2764030" cy="20162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</a:t>
            </a:r>
          </a:p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(вновь поступившие дети)</a:t>
            </a:r>
          </a:p>
          <a:p>
            <a:pPr algn="ctr"/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9BB78EC-9A81-97F1-A557-2E28A9A7DC5C}"/>
              </a:ext>
            </a:extLst>
          </p:cNvPr>
          <p:cNvSpPr/>
          <p:nvPr/>
        </p:nvSpPr>
        <p:spPr>
          <a:xfrm>
            <a:off x="2935374" y="2996952"/>
            <a:ext cx="2650174" cy="20162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(дошкольники-3 раза в год; школьники-2 раза в год)</a:t>
            </a:r>
          </a:p>
          <a:p>
            <a:pPr algn="ctr"/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E89D225-4CEE-8D1F-57FC-42EA61B29E4B}"/>
              </a:ext>
            </a:extLst>
          </p:cNvPr>
          <p:cNvSpPr/>
          <p:nvPr/>
        </p:nvSpPr>
        <p:spPr>
          <a:xfrm>
            <a:off x="5649388" y="3032955"/>
            <a:ext cx="2650174" cy="1944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</a:t>
            </a:r>
          </a:p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окончании фиксированного периода обучения).</a:t>
            </a:r>
          </a:p>
          <a:p>
            <a:pPr algn="ctr"/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7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27D703-0B1B-4FBF-8A75-E4BE1FA26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988840"/>
            <a:ext cx="7130753" cy="405252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Хаустов, Е.Л. Красносельская, С.В. Воротникова, Ю.И. Ерофеева, Е.В. Матус, А.И. Станина, И.М. Хаустова, Т.В.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Шептунова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протокол педагогического обследования</a:t>
            </a:r>
          </a:p>
          <a:p>
            <a:pPr algn="just"/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Болдинова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О.Г.,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Головчиц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 - «Организация образования обучающихся по специальным индивидуальным программам развития»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40C733-7468-4B6B-BB1E-FF6B3CDD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41" y="5388737"/>
            <a:ext cx="130465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1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5204448-DA0F-2681-629D-B350B6CF02A8}"/>
              </a:ext>
            </a:extLst>
          </p:cNvPr>
          <p:cNvSpPr/>
          <p:nvPr/>
        </p:nvSpPr>
        <p:spPr>
          <a:xfrm>
            <a:off x="92968" y="2129002"/>
            <a:ext cx="7590863" cy="18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690B962-1E91-8B34-E232-4A21EC0C9E53}"/>
              </a:ext>
            </a:extLst>
          </p:cNvPr>
          <p:cNvSpPr/>
          <p:nvPr/>
        </p:nvSpPr>
        <p:spPr>
          <a:xfrm>
            <a:off x="365513" y="404664"/>
            <a:ext cx="6696744" cy="580645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8FCF2-1207-4990-A7CF-4B4385FB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44" y="404664"/>
            <a:ext cx="6347713" cy="5806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диагностики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11D9C-D670-41B8-8F8D-6CFE32EB3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76872"/>
            <a:ext cx="7130753" cy="4110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Определение уровня актуального развития по таким областям, как поведение, коммуникация, восприятие,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сфера, речь, игра, крупная и мелкая моторика, самообслуживание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159BD9-3420-4E8D-A12B-47F83B72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343" y="5398755"/>
            <a:ext cx="130465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5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2219D81-F9AE-69EE-E839-B7ABF2C32CEF}"/>
              </a:ext>
            </a:extLst>
          </p:cNvPr>
          <p:cNvSpPr/>
          <p:nvPr/>
        </p:nvSpPr>
        <p:spPr>
          <a:xfrm>
            <a:off x="503547" y="89656"/>
            <a:ext cx="6696744" cy="580645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AA90B-3351-4A99-B901-4B5DA7B0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97" y="44151"/>
            <a:ext cx="6696744" cy="5806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диагностики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CFF3E-E996-4D35-8750-68F57465D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73" y="1029003"/>
            <a:ext cx="7128791" cy="5832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качественную и количественную оценку уровня актуального развития ребенка с РАС по различным областям развития;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соотнести уровень развития ребенка с РАС с показателями среднестатистической возрастной нормы;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потребность в использовании средств альтернативной и дополнительной коммуникации;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особые образовательные потребности ребенка с РАС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полученные данные в графическом виде;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уровень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дезадаптивного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поведения;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характер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аутостимуляций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«зону ближайшего развития», цели психолого-педагогической коррекции;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план коррекционно-педагогической работы;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отследить динамику путем повторного проведения обследования ( диагностики) по истечению определенного периода (дошкольники-ежеквартально, школьники-2 раза в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850862-0174-4E9F-80BD-507F5B303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072" y="5388737"/>
            <a:ext cx="130465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1291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2974</TotalTime>
  <Words>1373</Words>
  <Application>Microsoft Office PowerPoint</Application>
  <PresentationFormat>Экран (4:3)</PresentationFormat>
  <Paragraphs>176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Microsoft Sans Serif</vt:lpstr>
      <vt:lpstr>Times New Roman</vt:lpstr>
      <vt:lpstr>TimesNewRomanPSMT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диагностики</vt:lpstr>
      <vt:lpstr>Задачи диагностики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Comp01</cp:lastModifiedBy>
  <cp:revision>124</cp:revision>
  <dcterms:created xsi:type="dcterms:W3CDTF">2023-11-16T05:44:41Z</dcterms:created>
  <dcterms:modified xsi:type="dcterms:W3CDTF">2024-10-23T09:36:30Z</dcterms:modified>
</cp:coreProperties>
</file>